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285" r:id="rId29"/>
    <p:sldId id="283" r:id="rId30"/>
    <p:sldId id="290" r:id="rId31"/>
    <p:sldId id="287" r:id="rId32"/>
    <p:sldId id="288" r:id="rId33"/>
    <p:sldId id="289" r:id="rId34"/>
    <p:sldId id="295" r:id="rId35"/>
    <p:sldId id="293" r:id="rId36"/>
    <p:sldId id="294" r:id="rId37"/>
    <p:sldId id="298" r:id="rId38"/>
    <p:sldId id="299" r:id="rId39"/>
    <p:sldId id="297" r:id="rId40"/>
    <p:sldId id="296" r:id="rId41"/>
    <p:sldId id="30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BCC"/>
    <a:srgbClr val="7ED373"/>
    <a:srgbClr val="BBD18F"/>
    <a:srgbClr val="B0CA7C"/>
    <a:srgbClr val="EC5AD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Вододію</c:v>
                </c:pt>
                <c:pt idx="1">
                  <c:v>Не маю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0.53</c:v>
                </c:pt>
                <c:pt idx="1">
                  <c:v>0.47000000000000008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0517269852899315E-2"/>
          <c:y val="0"/>
          <c:w val="0.7195454258836107"/>
          <c:h val="0.91916407436210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Вихователь - спостерігач</c:v>
                </c:pt>
                <c:pt idx="1">
                  <c:v>Активний помічник</c:v>
                </c:pt>
                <c:pt idx="2">
                  <c:v>Взагалі не приймає участь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0.64000000000000068</c:v>
                </c:pt>
                <c:pt idx="1">
                  <c:v>0.23</c:v>
                </c:pt>
                <c:pt idx="2">
                  <c:v>0.13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5040880683587"/>
          <c:y val="0.56256072557594516"/>
          <c:w val="0.33349591193164191"/>
          <c:h val="0.43743927442405417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001F-E11E-41E1-8E33-3FBC02451AA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9B-F26E-4FF6-B78F-93D488E7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001F-E11E-41E1-8E33-3FBC02451AA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9B-F26E-4FF6-B78F-93D488E7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001F-E11E-41E1-8E33-3FBC02451AA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9B-F26E-4FF6-B78F-93D488E7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001F-E11E-41E1-8E33-3FBC02451AA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9B-F26E-4FF6-B78F-93D488E7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001F-E11E-41E1-8E33-3FBC02451AA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9B-F26E-4FF6-B78F-93D488E7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001F-E11E-41E1-8E33-3FBC02451AA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9B-F26E-4FF6-B78F-93D488E7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001F-E11E-41E1-8E33-3FBC02451AA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9B-F26E-4FF6-B78F-93D488E7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001F-E11E-41E1-8E33-3FBC02451AA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9B-F26E-4FF6-B78F-93D488E7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001F-E11E-41E1-8E33-3FBC02451AA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9B-F26E-4FF6-B78F-93D488E7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001F-E11E-41E1-8E33-3FBC02451AA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9B-F26E-4FF6-B78F-93D488E7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001F-E11E-41E1-8E33-3FBC02451AA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6F9B-F26E-4FF6-B78F-93D488E7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D001F-E11E-41E1-8E33-3FBC02451AA1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6F9B-F26E-4FF6-B78F-93D488E76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tkam.in.ua/faktori-sho-vplivayute-na-rist-i-rozvitok-ditej-molodshogo-shk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360429181_5afd4a0cfed2866c8c29ac83b152f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028"/>
            <a:ext cx="9144000" cy="6814972"/>
          </a:xfrm>
          <a:prstGeom prst="rect">
            <a:avLst/>
          </a:prstGeom>
          <a:noFill/>
        </p:spPr>
      </p:pic>
      <p:pic>
        <p:nvPicPr>
          <p:cNvPr id="5" name="Рисунок 4" descr="♫_♫_♫  &quot;Камертон&quot; ♫_♫_♫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76672"/>
            <a:ext cx="2232248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836712"/>
            <a:ext cx="6215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Школа молодого музичного керівника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“КАМЕРТОН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051720" y="2492896"/>
            <a:ext cx="6696744" cy="2664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Вихователь</a:t>
            </a:r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та </a:t>
            </a:r>
            <a:r>
              <a:rPr lang="ru-RU" sz="3600" kern="10" spc="0" dirty="0" err="1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музичний</a:t>
            </a:r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керівник</a:t>
            </a:r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-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теорія</a:t>
            </a:r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</a:t>
            </a:r>
            <a:r>
              <a:rPr lang="ru-RU" sz="3600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практика </a:t>
            </a:r>
            <a:r>
              <a:rPr lang="ru-RU" sz="3600" kern="10" spc="0" dirty="0" err="1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взаємодії</a:t>
            </a: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260648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Принципи   взаємодії  музичного керівника і вихователя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179512" y="1196752"/>
            <a:ext cx="5040560" cy="2664296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алог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рівноправними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суб'єктами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питаннях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5004048" y="2420888"/>
            <a:ext cx="3888432" cy="2484856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зац</a:t>
            </a:r>
            <a:r>
              <a:rPr lang="uk-UA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повинні мати міцні навички </a:t>
            </a:r>
            <a:r>
              <a:rPr lang="uk-UA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музичної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611560" y="3869088"/>
            <a:ext cx="4464496" cy="2988912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</a:t>
            </a:r>
          </a:p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роблематизації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/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тісного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взаємозв'язку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18864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95536" y="1586408"/>
            <a:ext cx="74888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єдиних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діагностичних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карт,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спільне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обговорення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діагностики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Обговорення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семінарах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ражах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000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000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dirty="0" smtClean="0">
                <a:solidFill>
                  <a:srgbClr val="2B2B2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Спільне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оперативне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корегування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професійних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«шпаргалок».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Ознайомлення педагогів із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теоретичними питаннями музичного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 дітей.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Пояснення особливостей роботи з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дітьми кожної вікової групи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C:\Documents and Settings\admin\Рабочий стол\7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3759546" cy="2886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878523"/>
            <a:ext cx="698376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Обговорення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тактики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підходу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сценаріїв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Залучення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розвагах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Виготовлення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святкових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декорацій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костюмів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атрибутів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музичних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слухати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 занять у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майданчику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музично-розвивального середовища.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Взаємне відвідування занять, інших форм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професійної взаємодії 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дитиною та подальше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обговорення й аналіз.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admin\Рабочий стол\8888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56992"/>
            <a:ext cx="2885306" cy="2885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887233"/>
            <a:ext cx="79208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музичних віталень, вечорів-зустрічей із музикою,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Колективні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походи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філармонію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театр.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афіші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Спільна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батьківських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зборів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музичні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Запрошення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дитячий садок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музично-театральних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колективів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професійних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порад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Збір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професійної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фонотеки.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Наповнення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банку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педагогічних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інноваційних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технік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щодо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музичного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дошкільників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Documents and Settings\admin\Рабочий стол\999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3024336" cy="241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16016" y="4725144"/>
            <a:ext cx="417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Консультант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 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4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ЦПРПП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ВМР»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Бондарчук Л.В.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916832"/>
            <a:ext cx="4608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Функції музичного керівника та вихователя закладу дошкільної освіти</a:t>
            </a:r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♫_♫_♫  &quot;Камертон&quot; ♫_♫_♫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268760"/>
            <a:ext cx="18859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622973" y="299646"/>
            <a:ext cx="38980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Інформаційна функція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73016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передача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інформаціюї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викононня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941168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доступне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пояснення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348880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відібрати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високомистецькі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твори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988840"/>
            <a:ext cx="3275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використанняаудіо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записів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2708920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заняттями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35730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враженнь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932040" y="4302968"/>
            <a:ext cx="3779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володіння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виконавськими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навичками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уміннями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знання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методики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уміння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різноманітні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прийоми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виконавських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умінь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11560" y="1124744"/>
            <a:ext cx="3024336" cy="576064"/>
          </a:xfrm>
          <a:prstGeom prst="wedgeRoundRect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Музичний керівник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220072" y="1124744"/>
            <a:ext cx="3024336" cy="576064"/>
          </a:xfrm>
          <a:prstGeom prst="wedgeRoundRectCallout">
            <a:avLst/>
          </a:prstGeom>
          <a:solidFill>
            <a:srgbClr val="EC5AD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ихователь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55776" y="188640"/>
            <a:ext cx="4102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Розвивальна функція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556792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музичними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враженнями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492896"/>
            <a:ext cx="4788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методики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діагностичного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обстеження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проблемних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особистості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1490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високомистецького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репертуару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373216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занять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869160"/>
            <a:ext cx="524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астосування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занять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949280"/>
            <a:ext cx="5292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олодіння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індивідуально-диференційованого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1628800"/>
            <a:ext cx="3275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музичному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керівнику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проведенні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3068960"/>
            <a:ext cx="2843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імпровізувати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голосом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інструментах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виразних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40152" y="5517232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заняттях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83568" y="764704"/>
            <a:ext cx="3024336" cy="576064"/>
          </a:xfrm>
          <a:prstGeom prst="wedgeRoundRect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Музичний керівник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652120" y="764704"/>
            <a:ext cx="3024336" cy="576064"/>
          </a:xfrm>
          <a:prstGeom prst="wedgeRoundRectCallout">
            <a:avLst/>
          </a:prstGeom>
          <a:solidFill>
            <a:srgbClr val="EC5AD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ихователь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15616" y="332656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Мобілізаційна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функція – 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вміння впливати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емоційно-вольову сферу особистості дитини найбільш раціональним шляхом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971600" y="2060848"/>
            <a:ext cx="3024336" cy="576064"/>
          </a:xfrm>
          <a:prstGeom prst="wedgeRoundRect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Музичний керівник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580112" y="2060848"/>
            <a:ext cx="3024336" cy="576064"/>
          </a:xfrm>
          <a:prstGeom prst="wedgeRoundRectCallout">
            <a:avLst/>
          </a:prstGeom>
          <a:solidFill>
            <a:srgbClr val="EC5AD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ихователь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3068960"/>
            <a:ext cx="2795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захопленість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музикою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3573016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гнучко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переключати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83568" y="4581128"/>
            <a:ext cx="4104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артистизм,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винахідливість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спритність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716016" y="3068960"/>
            <a:ext cx="41764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захопленість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музичного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репертуару,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цікавих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відомостей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уміння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захоплюючій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організовувати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слухання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самостійну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музичну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находження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індивідуального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підходу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63688" y="332656"/>
            <a:ext cx="52542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Орієнтувальна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функція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стійкої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ціннісних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орієнтацій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67544" y="1700808"/>
            <a:ext cx="3024336" cy="576064"/>
          </a:xfrm>
          <a:prstGeom prst="wedgeRoundRect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Музичний керівник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724128" y="1844824"/>
            <a:ext cx="3024336" cy="576064"/>
          </a:xfrm>
          <a:prstGeom prst="wedgeRoundRectCallout">
            <a:avLst/>
          </a:prstGeom>
          <a:solidFill>
            <a:srgbClr val="EC5AD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ихователь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0888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культура,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ерудиція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вихованцям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захопленість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смаку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509120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форма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піднесення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тон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артистизм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керівника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2780928"/>
            <a:ext cx="3672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культура,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різноманітного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репертуару,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цікавої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уміти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нею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4581128"/>
            <a:ext cx="2780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 авторитет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4048" y="5157192"/>
            <a:ext cx="3959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артистизм,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винахідливість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спритність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051720" y="3501008"/>
            <a:ext cx="626469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кісне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здійснення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музичним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керівником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співпраці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вихователями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інформаційної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розвивальної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мобілізаційної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орієнтувальної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функцій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забезпечують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реалізацію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художньо-естетичного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віку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шляхом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музичної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2" name="Picture 2" descr="C:\Documents and Settings\admin\Рабочий стол\33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02964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www.GetBg.net_Backgrounds_Green_abstract_blue_background_093133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дует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два соло?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DSC_0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556792"/>
            <a:ext cx="4029095" cy="2697163"/>
          </a:xfrm>
          <a:prstGeom prst="rect">
            <a:avLst/>
          </a:prstGeom>
        </p:spPr>
      </p:pic>
      <p:pic>
        <p:nvPicPr>
          <p:cNvPr id="8" name="Содержимое 5" descr="DSC_0276.JPG"/>
          <p:cNvPicPr>
            <a:picLocks noChangeAspect="1"/>
          </p:cNvPicPr>
          <p:nvPr/>
        </p:nvPicPr>
        <p:blipFill>
          <a:blip r:embed="rId4" cstate="print"/>
          <a:srcRect t="18607" b="14947"/>
          <a:stretch>
            <a:fillRect/>
          </a:stretch>
        </p:blipFill>
        <p:spPr>
          <a:xfrm>
            <a:off x="683568" y="3068960"/>
            <a:ext cx="3029777" cy="300737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63888" y="4941168"/>
            <a:ext cx="51845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Консультант 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 «ЦПРПП ВМР»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Сокиринська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Н.Д.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132856"/>
            <a:ext cx="5148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вихователя в процесі проведення музичного заняття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♫_♫_♫  &quot;Камертон&quot; ♫_♫_♫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628800"/>
            <a:ext cx="2448272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716016" y="4725144"/>
            <a:ext cx="417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Музичний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керівник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КЗ «ДНЗ №43 ВМР» </a:t>
            </a:r>
            <a:r>
              <a:rPr kumimoji="0" lang="ru-RU" sz="4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Синяговська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Н.Ю.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4664"/>
            <a:ext cx="82809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залежить від: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Виховательв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процесі заняття: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спостерігає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поведінкою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характером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їхніми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емоціями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відстежуває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закладених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програмових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вимогах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гнучко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реагуває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вказівок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за потреби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показом,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особистим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прикладом,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заохоченням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1560" y="1484784"/>
            <a:ext cx="2160240" cy="936104"/>
          </a:xfrm>
          <a:prstGeom prst="round2Diag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віку дітей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03848" y="1772816"/>
            <a:ext cx="2520280" cy="936104"/>
          </a:xfrm>
          <a:prstGeom prst="round2Diag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видів музичної діяльності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012160" y="1556792"/>
            <a:ext cx="2448272" cy="93610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освітніх завдань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620688"/>
            <a:ext cx="698477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Слухання музики</a:t>
            </a:r>
          </a:p>
        </p:txBody>
      </p:sp>
      <p:pic>
        <p:nvPicPr>
          <p:cNvPr id="3075" name="Picture 3" descr="C:\Documents and Settings\admin\Рабочий стол\слухання.jpg"/>
          <p:cNvPicPr>
            <a:picLocks noChangeAspect="1" noChangeArrowheads="1"/>
          </p:cNvPicPr>
          <p:nvPr/>
        </p:nvPicPr>
        <p:blipFill>
          <a:blip r:embed="rId3" cstate="print"/>
          <a:srcRect l="14734" r="2905"/>
          <a:stretch>
            <a:fillRect/>
          </a:stretch>
        </p:blipFill>
        <p:spPr bwMode="auto">
          <a:xfrm>
            <a:off x="4139952" y="3429000"/>
            <a:ext cx="4608512" cy="314585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628800"/>
            <a:ext cx="6984776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uk-UA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 вихователь – взірець уважного слухача;</a:t>
            </a:r>
          </a:p>
          <a:p>
            <a:pPr lvl="0">
              <a:spcBef>
                <a:spcPct val="0"/>
              </a:spcBef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допомогає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музкерівнику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продемонструвати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наочні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посібники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навчально-дидактичний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час «живого»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слухання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spcBef>
                <a:spcPct val="0"/>
              </a:spcBef>
              <a:defRPr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спостерігає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за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реакцією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звучання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5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Результат пошуку зображень за запитом &quot;вихователь і музичний керівник клипарт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0"/>
            <a:ext cx="698477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uk-UA" sz="4400" b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піви</a:t>
            </a:r>
            <a:endParaRPr kumimoji="0" lang="uk-UA" sz="4400" b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15616" y="908720"/>
          <a:ext cx="7488831" cy="5608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8352"/>
                <a:gridCol w="432047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Ознайомлення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новим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пісенним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матеріалом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Вихователь  може заспівати нову пісню соло під фортепіанний супровід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етап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розучування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нової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пісні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ED3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Вихователь співає разом із дітьми, демонструючи при цьому правильну артикуляцію, чітку вимову слів, музичну виразність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ED37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етап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або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виконання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вже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відомої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пісні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BD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Вихователь підтримує дітей співом, одночасно яскраво втілюючи засоби мімічної та пантомімічної виразності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BD18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етап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Співає лише з   дітьми раннього та молодшого віку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Вихователь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участі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вправах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мелодії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пісні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uk-UA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також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розспівках</a:t>
                      </a: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60" name="Picture 12" descr="Результат пошуку зображень за запитом &quot;співи  музи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332656"/>
            <a:ext cx="69847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Сюжетні та несюжетні </a:t>
            </a:r>
            <a:r>
              <a:rPr kumimoji="0" lang="uk-UA" sz="44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гри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124744"/>
          <a:ext cx="8496944" cy="515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Розучування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дітьми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несюжетних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ігор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CBCC"/>
                    </a:solidFill>
                  </a:tcPr>
                </a:tc>
              </a:tr>
              <a:tr h="968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вихователь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роз’яснює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правила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стежить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виконанням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дітьми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правил,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сприяє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формуванню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поведінкових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навичок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проведення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ігор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включається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першому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її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виконанні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або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тоді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коли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потребує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парної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взаємодії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непарна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680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дітьми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молодшого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віку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вихователь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грає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всіх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етапах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розучування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CBCC"/>
                    </a:solidFill>
                  </a:tcPr>
                </a:tc>
              </a:tr>
              <a:tr h="968062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сюжетних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іграх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спостерігає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дає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вказівки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або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складній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також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групах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молодшого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віку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себе одну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ролей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C:\Documents and Settings\admin\Рабочий стол\гр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37112"/>
            <a:ext cx="424847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59632" y="332656"/>
            <a:ext cx="69847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400" b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32656"/>
            <a:ext cx="459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Музично-ритмічні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рухи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052736"/>
          <a:ext cx="8280919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440"/>
                <a:gridCol w="432047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 етап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вивчення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танцю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проханням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музичного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керівника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вихователь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показувати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кожний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рух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ІІ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етап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розучування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вихователь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дає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вказівки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ctr"/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допомагає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окремим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дітям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правильно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виконувати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рухи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ctr"/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*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підказує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зміну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руху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звертаючи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увагу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зміни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музиці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ctr"/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танцює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дітьми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яких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немає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пари.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На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заключному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етапі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навчання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танцювальних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рухів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танцюють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самостійно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танцях-імпровізаціях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дошкільників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середнього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старшого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віку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вихователь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Documents and Settings\admin\Рабочий стол\тан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2376264" cy="3190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332656"/>
            <a:ext cx="5879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інструментах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196752"/>
          <a:ext cx="4824536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</a:tblGrid>
              <a:tr h="2061854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Вихователь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демонструє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дітям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точні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чіткі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естетичні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еталони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музичних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інструментах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участь у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всіх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вправах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сам,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окрім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вправ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розвиток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творчих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здібностей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дітей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58235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роботі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дошкільниками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молодшого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середнього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віку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вихователь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може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бути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учасником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музичного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ансамблю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123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він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корегує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неправильне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або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нечітке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виконання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мелодії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музичному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інструменті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7891" name="Picture 3" descr="C:\Documents and Settings\admin\Рабочий стол\гшр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437" y="2276872"/>
            <a:ext cx="3865563" cy="3624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2132856"/>
            <a:ext cx="5148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Музичний осередок в закладі дошкільної освіти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♫_♫_♫  &quot;Камертон&quot; ♫_♫_♫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628800"/>
            <a:ext cx="2448272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716016" y="4725144"/>
            <a:ext cx="417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Вихователь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методист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КЗ «ДНЗ №43 ВМР» Кравчук Н.І.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2624" y="0"/>
            <a:ext cx="9091376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88640"/>
            <a:ext cx="7560840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осередку: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групових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занять;</a:t>
            </a:r>
          </a:p>
          <a:p>
            <a:pPr>
              <a:buFont typeface="Wingdings" pitchFamily="2" charset="2"/>
              <a:buChar char="v"/>
            </a:pP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поглиблення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набутих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музикування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Результат пошуку зображень за запитом &quot;музичний куточок  в днз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17032"/>
            <a:ext cx="3858023" cy="2893517"/>
          </a:xfrm>
          <a:prstGeom prst="rect">
            <a:avLst/>
          </a:prstGeom>
          <a:noFill/>
        </p:spPr>
      </p:pic>
      <p:pic>
        <p:nvPicPr>
          <p:cNvPr id="7" name="Picture 3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276872"/>
            <a:ext cx="2232248" cy="2980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851920" y="620688"/>
            <a:ext cx="5292080" cy="597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/>
            <a:r>
              <a:rPr lang="ru-RU" sz="1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осередку</a:t>
            </a: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ru-RU" sz="1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відповідність наповнювання Примірному переліку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ігорового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9600" dirty="0" err="1" smtClean="0"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– дидактичного обладнання для ЗДО, 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відповідність вимогам безпеки та естетичним вимогам, 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обладнання розміщене в зручному та доступному для користування дітьми місці</a:t>
            </a:r>
            <a:endParaRPr lang="ru-RU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повинно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спонукати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роздумів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експериментів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врахування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приналежності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етносу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культурної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мистецької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/>
          </a:p>
          <a:p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283493" cy="4928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Рабочий стол\www.GetBg.net_Backgrounds_Green_abstract_blue_background_093133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28" y="1484784"/>
            <a:ext cx="8877672" cy="1143000"/>
          </a:xfrm>
        </p:spPr>
        <p:txBody>
          <a:bodyPr>
            <a:noAutofit/>
          </a:bodyPr>
          <a:lstStyle/>
          <a:p>
            <a:r>
              <a:rPr lang="uk-UA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Анкетування музичних керівників та вихователів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самооцінка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дошкільників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дитячому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садку та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вихователями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2708920"/>
            <a:ext cx="828092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Педагогічне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співробітництво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стихійний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відсутність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узгоджених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взаємодії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безладдя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взаємодії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низький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вихователя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музично-освітньому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дитячого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садка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C:\Users\User\Desktop\muz_studio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4221088"/>
            <a:ext cx="4032448" cy="23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7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осередку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озвучені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музикування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неозвучені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імітаційні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музично-дидактичні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посібники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сюжетно-рольових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атрибути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музичних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рухливих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аудіовізуальні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посібники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710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37112"/>
            <a:ext cx="2835052" cy="2126290"/>
          </a:xfrm>
          <a:prstGeom prst="rect">
            <a:avLst/>
          </a:prstGeom>
          <a:noFill/>
        </p:spPr>
      </p:pic>
      <p:pic>
        <p:nvPicPr>
          <p:cNvPr id="47108" name="Picture 4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08920"/>
            <a:ext cx="4518653" cy="3388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77768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Музичний осередок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молодшої та середньої груп</a:t>
            </a:r>
          </a:p>
          <a:p>
            <a:pPr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Переважають музичні іграшки, а не інструменти, ілюстрації за сюжетами знайомих пісень;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Малюнки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музичну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тематику;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бубон, барабан,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брязкальця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дзвоники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дудочки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молодша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645024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дерев'яні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палички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ложки,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металофон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AutoShape 3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1" name="AutoShape 5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557" y="3501008"/>
            <a:ext cx="4079211" cy="3057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332657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Музичний осередок   старшої групи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диригентська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паличка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музичне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лото,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альбом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ілюстраціями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сюжетами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знайомих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драбинка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портрети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композиторів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самих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інструментах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танцюють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художньо-декоративні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Результат пошуку зображень за запитом &quot;музичний куточок  в днз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3858023" cy="2893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7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Розміщення обладнання музичного осередку:</a:t>
            </a:r>
          </a:p>
          <a:p>
            <a:pPr algn="ctr"/>
            <a:endParaRPr lang="ru-RU" sz="2800" dirty="0" smtClean="0"/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верхні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педагогами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займатися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контролем педагога)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санітарно-епідеміологічних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норм.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нижні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вільному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доступі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6082" name="Picture 2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5715000" cy="300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2624" y="0"/>
            <a:ext cx="9091376" cy="6858000"/>
          </a:xfrm>
          <a:prstGeom prst="rect">
            <a:avLst/>
          </a:prstGeom>
          <a:noFill/>
        </p:spPr>
      </p:pic>
      <p:sp>
        <p:nvSpPr>
          <p:cNvPr id="27652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♫_♫_♫  &quot;Камертон&quot; ♫_♫_♫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628800"/>
            <a:ext cx="2448272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211960" y="4437112"/>
            <a:ext cx="4680520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Вихователь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методист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КЗ «ДНЗ №43 ВМР»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Кравчук Н.І.,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600" b="1" i="1" dirty="0" err="1" smtClean="0"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i="1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КЗ «ДНЗ №43 ВМР»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600" b="1" i="1" dirty="0" err="1" smtClean="0">
                <a:latin typeface="Times New Roman" pitchFamily="18" charset="0"/>
                <a:cs typeface="Times New Roman" pitchFamily="18" charset="0"/>
              </a:rPr>
              <a:t>Синяговська</a:t>
            </a:r>
            <a:r>
              <a:rPr lang="ru-RU" sz="4600" b="1" i="1" dirty="0" smtClean="0">
                <a:latin typeface="Times New Roman" pitchFamily="18" charset="0"/>
                <a:cs typeface="Times New Roman" pitchFamily="18" charset="0"/>
              </a:rPr>
              <a:t> Н.Ю</a:t>
            </a:r>
            <a:endParaRPr kumimoji="0" lang="ru-RU" sz="46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1484784"/>
            <a:ext cx="5400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весна не за горами…» 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Майстер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332656"/>
            <a:ext cx="75608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Матеріали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та </a:t>
            </a:r>
            <a:r>
              <a:rPr kumimoji="0" lang="ru-RU" sz="44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обладнання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pic>
        <p:nvPicPr>
          <p:cNvPr id="51203" name="Picture 3" descr="D:\А методист3\ШММК\Фото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633360" cy="4844480"/>
          </a:xfrm>
          <a:prstGeom prst="rect">
            <a:avLst/>
          </a:prstGeom>
          <a:noFill/>
        </p:spPr>
      </p:pic>
      <p:pic>
        <p:nvPicPr>
          <p:cNvPr id="10" name="Picture 2" descr="D:\А методист3\ШММК\Фото\5.jpg"/>
          <p:cNvPicPr>
            <a:picLocks noChangeAspect="1" noChangeArrowheads="1"/>
          </p:cNvPicPr>
          <p:nvPr/>
        </p:nvPicPr>
        <p:blipFill>
          <a:blip r:embed="rId4" cstate="print"/>
          <a:srcRect l="5610" t="8661"/>
          <a:stretch>
            <a:fillRect/>
          </a:stretch>
        </p:blipFill>
        <p:spPr bwMode="auto">
          <a:xfrm>
            <a:off x="4283968" y="1484784"/>
            <a:ext cx="3444790" cy="2500094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499992" y="4221088"/>
            <a:ext cx="417646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папір кольоровий  А 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к</a:t>
            </a:r>
            <a:r>
              <a:rPr kumimoji="0" lang="uk-UA" sz="360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артон</a:t>
            </a:r>
            <a:endParaRPr kumimoji="0" lang="uk-UA" sz="36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lang="uk-UA" sz="3600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ожиці</a:t>
            </a:r>
            <a:endParaRPr lang="uk-UA" sz="3600" noProof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uk-UA" sz="3600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лівці</a:t>
            </a:r>
            <a:r>
              <a:rPr lang="uk-UA" sz="36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прості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пістолет клейовий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uk-UA" sz="3600" noProof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скотч</a:t>
            </a:r>
            <a:endParaRPr lang="uk-UA" sz="3600" noProof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pic>
        <p:nvPicPr>
          <p:cNvPr id="52226" name="Picture 2" descr="D:\А методист3\ШММК\Фото\2.jpg"/>
          <p:cNvPicPr>
            <a:picLocks noChangeAspect="1" noChangeArrowheads="1"/>
          </p:cNvPicPr>
          <p:nvPr/>
        </p:nvPicPr>
        <p:blipFill>
          <a:blip r:embed="rId3" cstate="print"/>
          <a:srcRect l="394" t="18602" r="-787"/>
          <a:stretch>
            <a:fillRect/>
          </a:stretch>
        </p:blipFill>
        <p:spPr bwMode="auto">
          <a:xfrm rot="16200000">
            <a:off x="772665" y="99543"/>
            <a:ext cx="3974985" cy="4297195"/>
          </a:xfrm>
          <a:prstGeom prst="rect">
            <a:avLst/>
          </a:prstGeom>
          <a:noFill/>
        </p:spPr>
      </p:pic>
      <p:pic>
        <p:nvPicPr>
          <p:cNvPr id="52227" name="Picture 3" descr="D:\А методист3\ШММК\Фото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19" y="2852936"/>
            <a:ext cx="4943873" cy="370790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67536" y="404664"/>
            <a:ext cx="417646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uk-UA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Вирізамо</a:t>
            </a: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2- 3 </a:t>
            </a:r>
            <a:r>
              <a:rPr lang="uk-UA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нобори</a:t>
            </a: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пелюсток (по 8), серединку, картоні круги для основи</a:t>
            </a: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365104"/>
            <a:ext cx="352839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2. Надаємо пелюсткам конусоподібної форми, закріплюємо </a:t>
            </a:r>
            <a:r>
              <a:rPr lang="uk-UA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степлером</a:t>
            </a: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uk-UA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скотчем</a:t>
            </a: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pic>
        <p:nvPicPr>
          <p:cNvPr id="53250" name="Picture 2" descr="D:\А методист3\ШММК\Фото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415136" cy="3311352"/>
          </a:xfrm>
          <a:prstGeom prst="rect">
            <a:avLst/>
          </a:prstGeom>
          <a:noFill/>
        </p:spPr>
      </p:pic>
      <p:pic>
        <p:nvPicPr>
          <p:cNvPr id="53251" name="Picture 3" descr="D:\А методист3\ШММК\Фото\0-02-04-1ebea7e318a272848bc06bba6605f8924494c43bf9cf015b8ec068a6163ca2b2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068960"/>
            <a:ext cx="4535150" cy="340136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32040" y="404664"/>
            <a:ext cx="3672408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3. За </a:t>
            </a:r>
            <a:r>
              <a:rPr lang="uk-UA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допомгою</a:t>
            </a: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клеєвого</a:t>
            </a: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 пістолета прикріплюємо пелюстки до круга - основи</a:t>
            </a: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2624" y="0"/>
            <a:ext cx="9091376" cy="6858000"/>
          </a:xfrm>
          <a:prstGeom prst="rect">
            <a:avLst/>
          </a:prstGeom>
          <a:noFill/>
        </p:spPr>
      </p:pic>
      <p:pic>
        <p:nvPicPr>
          <p:cNvPr id="54275" name="Picture 3" descr="D:\А методист3\ШММК\Фото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5063208" cy="3797406"/>
          </a:xfrm>
          <a:prstGeom prst="rect">
            <a:avLst/>
          </a:prstGeom>
          <a:noFill/>
        </p:spPr>
      </p:pic>
      <p:pic>
        <p:nvPicPr>
          <p:cNvPr id="5" name="Picture 2" descr="D:\А методист3\ШММК\Фото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2656"/>
            <a:ext cx="4464496" cy="3348371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04664"/>
            <a:ext cx="352839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4. Даємо час підсохнути заготовкам квітів</a:t>
            </a:r>
            <a:endParaRPr lang="uk-UA" sz="3600" noProof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pic>
        <p:nvPicPr>
          <p:cNvPr id="55298" name="Picture 2" descr="D:\А методист3\ШММК\Фото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4607158" cy="3455368"/>
          </a:xfrm>
          <a:prstGeom prst="rect">
            <a:avLst/>
          </a:prstGeom>
          <a:noFill/>
        </p:spPr>
      </p:pic>
      <p:pic>
        <p:nvPicPr>
          <p:cNvPr id="55299" name="Picture 3" descr="D:\А методист3\ШММК\Фото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340768"/>
            <a:ext cx="3795378" cy="506050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620688"/>
            <a:ext cx="352839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5. Заготовки квітів склеюємо між собою, приклеюємо середину.</a:t>
            </a:r>
            <a:endParaRPr kumimoji="0" lang="ru-RU" sz="4400" b="1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Рабочий стол\www.GetBg.net_Backgrounds_Green_abstract_blue_background_093133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208823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> </a:t>
            </a:r>
            <a:r>
              <a:rPr lang="ru-RU" sz="2800" dirty="0" smtClean="0"/>
              <a:t>    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виконавства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маєте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граєте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інструментах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співаєте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танцюєте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123728" y="2564904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pic>
        <p:nvPicPr>
          <p:cNvPr id="56323" name="Picture 3" descr="C:\Documents and Settings\admin\Рабочий стол\0-02-05-0b21b700193d61482da580da7a0798237889b4dfae65eeec6564df400451cba7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788024" cy="63840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6" y="1124744"/>
            <a:ext cx="3851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Хай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весни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розмаїття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малюнків</a:t>
            </a:r>
            <a:endParaRPr lang="ru-RU" sz="3200" b="1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base"/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Прикрашає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вам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кожну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хвилину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</a:t>
            </a:r>
          </a:p>
          <a:p>
            <a:pPr algn="ctr" fontAlgn="base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Легкий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вітер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запросить в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мандрівку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</a:t>
            </a:r>
          </a:p>
          <a:p>
            <a:pPr algn="ctr" fontAlgn="base"/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У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казкову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дивну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країну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2780928"/>
            <a:ext cx="3851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♫_♫_♫  &quot;Камертон&quot; ♫_♫_♫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76672"/>
            <a:ext cx="2232248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Рабочий стол\www.GetBg.net_Backgrounds_Green_abstract_blue_background_093133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92888" cy="208823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вихователями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музичному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занятті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музичних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187624" y="2060848"/>
          <a:ext cx="65527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Рабочий стол\www.GetBg.net_Backgrounds_Green_abstract_blue_background_093133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992888" cy="119675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ідготовка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свят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2926978"/>
            <a:ext cx="82809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988840"/>
            <a:ext cx="5508104" cy="266429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розучує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приводить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святкову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залу,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розміститися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стільцях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оформлення-100%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20072" y="980728"/>
            <a:ext cx="3744416" cy="22322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складанню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сценарія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- 9%</a:t>
            </a:r>
          </a:p>
          <a:p>
            <a:pPr algn="ctr"/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1880" y="4797152"/>
            <a:ext cx="5184576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ведучого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казкового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персонажу за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складеним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музичним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сценарієм-97%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2624" y="0"/>
            <a:ext cx="9091376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2926978"/>
            <a:ext cx="82809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4" y="548681"/>
          <a:ext cx="7992888" cy="4645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376264"/>
                <a:gridCol w="2592288"/>
              </a:tblGrid>
              <a:tr h="1330518"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Індивідуальна</a:t>
                      </a:r>
                      <a:r>
                        <a:rPr lang="uk-UA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робота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4% вихователів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69 % музичних керівників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8249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Використання музики поза заняттями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smtClean="0">
                          <a:latin typeface="Times New Roman" pitchFamily="18" charset="0"/>
                          <a:cs typeface="Times New Roman" pitchFamily="18" charset="0"/>
                        </a:rPr>
                        <a:t>7% вихователів</a:t>
                      </a:r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111">
                <a:tc>
                  <a:txBody>
                    <a:bodyPr/>
                    <a:lstStyle/>
                    <a:p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Організація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свят,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розваг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27% вихователів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64% музичних керівників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03634">
                <a:tc>
                  <a:txBody>
                    <a:bodyPr/>
                    <a:lstStyle/>
                    <a:p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Самостійна</a:t>
                      </a:r>
                      <a:r>
                        <a:rPr lang="uk-UA" sz="2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музична</a:t>
                      </a:r>
                    </a:p>
                    <a:p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діяльність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19% вихователів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15 % музичних керівників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Рисунок 22" descr="C:\Users\User\Desktop\muz_studio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525144"/>
            <a:ext cx="4032448" cy="23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Аналіз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процесу педагогічного співробітництва вихователя та музичного керівника на сучасному етапі розвитку дошкільної освіти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115616" y="1844824"/>
            <a:ext cx="2952328" cy="1872208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стихійність та не регламентованість процесу педагогічного співробітництва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932040" y="1988840"/>
            <a:ext cx="3600400" cy="1152128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низький рівень музично-педагогічної компетентності вихователя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11960" y="3429000"/>
            <a:ext cx="2808312" cy="1548752"/>
          </a:xfrm>
          <a:prstGeom prst="wedgeRoundRect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загубленість педагогічного престижу вихователя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9512" y="4077072"/>
            <a:ext cx="3434680" cy="2160240"/>
          </a:xfrm>
          <a:prstGeom prst="wedgeRoundRect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недооцінку музичним керівником вихователя як партнера з музично-естетичного виховання дошкільників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067944" y="5229200"/>
            <a:ext cx="4752528" cy="1260720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незадіяність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педагогічного співробітництва у галузі музичного виховання дітей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www.GetBg.net_Backgrounds_Green_abstract_blue_background_093133_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09137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взаємодія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особистісний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контакт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вихователя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музичного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керівника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43608" y="5301208"/>
            <a:ext cx="67687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узично-­естетичний розвиток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дитини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дошкільного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віку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92080" y="2708920"/>
            <a:ext cx="29523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езультат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педагогічної взаємодії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1560" y="2708920"/>
            <a:ext cx="30243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Головна мета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педагогічної взаємодії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9711753">
            <a:off x="2559506" y="42036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781682">
            <a:off x="6006655" y="420487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1704</Words>
  <Application>Microsoft Office PowerPoint</Application>
  <PresentationFormat>Экран (4:3)</PresentationFormat>
  <Paragraphs>273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Взаємодія музичного керівника та вихователя: дует чи два соло? </vt:lpstr>
      <vt:lpstr>Анкетування музичних керівників та вихователів «Музичний досвід вихователя та самооцінка його діяльності з музичного виховання дошкільників» та «Музичний керівник у дитячому садку та його взаємодія з вихователями»   </vt:lpstr>
      <vt:lpstr>       Які навички музичного виконавства маєте (граєте на музичних інструментах, співаєте, танцюєте) ? </vt:lpstr>
      <vt:lpstr>  Характер взаємодії з вихователями на музичному занятті з погляду музичних керівників       </vt:lpstr>
      <vt:lpstr>  Підготовка до свят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93</cp:revision>
  <dcterms:created xsi:type="dcterms:W3CDTF">2019-02-18T07:49:09Z</dcterms:created>
  <dcterms:modified xsi:type="dcterms:W3CDTF">2021-03-02T07:39:19Z</dcterms:modified>
</cp:coreProperties>
</file>